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57" r:id="rId4"/>
    <p:sldId id="258" r:id="rId5"/>
    <p:sldId id="259"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2" d="100"/>
          <a:sy n="92" d="100"/>
        </p:scale>
        <p:origin x="3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nl-NL"/>
              <a:t>Klik om de stijl te bewerken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nl-NL"/>
              <a:t>Klik om de stijl te bewerken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nl-NL"/>
              <a:t>Klik om de stijl te bewerken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nl-NL"/>
              <a:t>Klik om de stijl te bewerken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nl-NL"/>
              <a:t>Klik om de stijl te bewerken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nl-NL"/>
              <a:t>Klik om de modelstijlen te bewerken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nl-NL"/>
              <a:t>Klik om de stijl te bewerken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nl-NL"/>
              <a:t>Klik om de modelstijlen te bewerken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nchor="ct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nl-NL"/>
              <a:t>Klik om de stijl te bewerken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nl-NL"/>
              <a:t>Klik om de stijl te bewerken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nl-NL"/>
              <a:t>Klik om de stijl te bewerken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12/16/2018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a:solidFill>
                  <a:srgbClr val="0070C0"/>
                </a:solidFill>
              </a:rPr>
              <a:t>Motiverende gespreksvoering</a:t>
            </a:r>
            <a:r>
              <a:rPr lang="nl-NL" dirty="0"/>
              <a:t/>
            </a:r>
            <a:br>
              <a:rPr lang="nl-NL" dirty="0"/>
            </a:b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87740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484310" y="-56147"/>
            <a:ext cx="10018713" cy="5847347"/>
          </a:xfrm>
        </p:spPr>
        <p:txBody>
          <a:bodyPr>
            <a:normAutofit/>
          </a:bodyPr>
          <a:lstStyle/>
          <a:p>
            <a:pPr marL="0" indent="0">
              <a:buNone/>
            </a:pPr>
            <a:r>
              <a:rPr lang="nl-NL" dirty="0">
                <a:solidFill>
                  <a:srgbClr val="0070C0"/>
                </a:solidFill>
              </a:rPr>
              <a:t>Motiverende gespreksvoering is een cliëntgerichte, directieve methode om te bevorderen dat de cliënt intrinsiek gemotiveerd wordt tot verandering, door ambivalentie te verkennen en op te lossen. </a:t>
            </a:r>
          </a:p>
          <a:p>
            <a:pPr marL="0" indent="0">
              <a:buNone/>
            </a:pPr>
            <a:r>
              <a:rPr lang="nl-NL" dirty="0">
                <a:solidFill>
                  <a:srgbClr val="0070C0"/>
                </a:solidFill>
              </a:rPr>
              <a:t>Ambivalentie betekent zoiets als ‘hinken op twee gedachten’. Pas als een cliënt aan het twijfelen is gebracht over zijn huidige gedrag, is het mogelijk een gedragsverandering teweeg te brengen. </a:t>
            </a:r>
          </a:p>
          <a:p>
            <a:pPr marL="0" indent="0">
              <a:buNone/>
            </a:pPr>
            <a:r>
              <a:rPr lang="nl-NL" dirty="0">
                <a:solidFill>
                  <a:srgbClr val="0070C0"/>
                </a:solidFill>
              </a:rPr>
              <a:t> Motivatie zorgt ervoor dat gedrag ‘geactiveerd wordt’, ‘richting krijgt’ en ‘volgehouden’ of juist ‘gestopt’ wordt. De motivatie van een persoon is beïnvloedbaar in een gesprek. </a:t>
            </a:r>
          </a:p>
        </p:txBody>
      </p:sp>
    </p:spTree>
    <p:extLst>
      <p:ext uri="{BB962C8B-B14F-4D97-AF65-F5344CB8AC3E}">
        <p14:creationId xmlns:p14="http://schemas.microsoft.com/office/powerpoint/2010/main" val="2766067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51285" y="376990"/>
            <a:ext cx="10580604" cy="5093368"/>
          </a:xfrm>
        </p:spPr>
        <p:txBody>
          <a:bodyPr>
            <a:normAutofit/>
          </a:bodyPr>
          <a:lstStyle/>
          <a:p>
            <a:r>
              <a:rPr lang="nl-NL" dirty="0">
                <a:solidFill>
                  <a:srgbClr val="0070C0"/>
                </a:solidFill>
              </a:rPr>
              <a:t>Motivatie is afhankelijk van drie componenten:</a:t>
            </a:r>
            <a:br>
              <a:rPr lang="nl-NL" dirty="0">
                <a:solidFill>
                  <a:srgbClr val="0070C0"/>
                </a:solidFill>
              </a:rPr>
            </a:br>
            <a:r>
              <a:rPr lang="nl-NL" dirty="0">
                <a:solidFill>
                  <a:srgbClr val="0070C0"/>
                </a:solidFill>
              </a:rPr>
              <a:t/>
            </a:r>
            <a:br>
              <a:rPr lang="nl-NL" dirty="0">
                <a:solidFill>
                  <a:srgbClr val="0070C0"/>
                </a:solidFill>
              </a:rPr>
            </a:br>
            <a:r>
              <a:rPr lang="nl-NL" dirty="0">
                <a:solidFill>
                  <a:srgbClr val="0070C0"/>
                </a:solidFill>
              </a:rPr>
              <a:t> </a:t>
            </a:r>
            <a:br>
              <a:rPr lang="nl-NL" dirty="0">
                <a:solidFill>
                  <a:srgbClr val="0070C0"/>
                </a:solidFill>
              </a:rPr>
            </a:br>
            <a:r>
              <a:rPr lang="nl-NL" dirty="0">
                <a:solidFill>
                  <a:srgbClr val="0070C0"/>
                </a:solidFill>
              </a:rPr>
              <a:t>1. Willen: het belang van verandering inzien</a:t>
            </a:r>
            <a:br>
              <a:rPr lang="nl-NL" dirty="0">
                <a:solidFill>
                  <a:srgbClr val="0070C0"/>
                </a:solidFill>
              </a:rPr>
            </a:br>
            <a:r>
              <a:rPr lang="nl-NL" dirty="0">
                <a:solidFill>
                  <a:srgbClr val="0070C0"/>
                </a:solidFill>
              </a:rPr>
              <a:t>2. Kunnen: het hebben van vertrouwen in verandering</a:t>
            </a:r>
            <a:br>
              <a:rPr lang="nl-NL" dirty="0">
                <a:solidFill>
                  <a:srgbClr val="0070C0"/>
                </a:solidFill>
              </a:rPr>
            </a:br>
            <a:r>
              <a:rPr lang="nl-NL" dirty="0">
                <a:solidFill>
                  <a:srgbClr val="0070C0"/>
                </a:solidFill>
              </a:rPr>
              <a:t>3. Klaar zijn: het stellen van prioriteiten</a:t>
            </a:r>
          </a:p>
        </p:txBody>
      </p:sp>
    </p:spTree>
    <p:extLst>
      <p:ext uri="{BB962C8B-B14F-4D97-AF65-F5344CB8AC3E}">
        <p14:creationId xmlns:p14="http://schemas.microsoft.com/office/powerpoint/2010/main" val="3057370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478504" y="1373288"/>
            <a:ext cx="9288379" cy="4524315"/>
          </a:xfrm>
          <a:prstGeom prst="rect">
            <a:avLst/>
          </a:prstGeom>
        </p:spPr>
        <p:txBody>
          <a:bodyPr wrap="square">
            <a:spAutoFit/>
          </a:bodyPr>
          <a:lstStyle/>
          <a:p>
            <a:r>
              <a:rPr lang="nl-NL" sz="4800" dirty="0">
                <a:solidFill>
                  <a:srgbClr val="0070C0"/>
                </a:solidFill>
                <a:latin typeface="Calibri" panose="020F0502020204030204" pitchFamily="34" charset="0"/>
              </a:rPr>
              <a:t>Motiverende gespreksvoering staat of valt met goede gesprekstechnieken,………………</a:t>
            </a:r>
          </a:p>
          <a:p>
            <a:endParaRPr lang="nl-NL" sz="4800" dirty="0">
              <a:solidFill>
                <a:srgbClr val="0070C0"/>
              </a:solidFill>
              <a:latin typeface="Calibri" panose="020F0502020204030204" pitchFamily="34" charset="0"/>
            </a:endParaRPr>
          </a:p>
          <a:p>
            <a:r>
              <a:rPr lang="nl-NL" sz="4800" dirty="0">
                <a:solidFill>
                  <a:srgbClr val="0070C0"/>
                </a:solidFill>
                <a:latin typeface="Calibri" panose="020F0502020204030204" pitchFamily="34" charset="0"/>
              </a:rPr>
              <a:t>…JE SOCIALE EN COMMUNICATIEVE VAARDIGHEDEN!</a:t>
            </a:r>
            <a:endParaRPr lang="nl-NL" sz="4800" dirty="0">
              <a:solidFill>
                <a:srgbClr val="0070C0"/>
              </a:solidFill>
            </a:endParaRPr>
          </a:p>
        </p:txBody>
      </p:sp>
    </p:spTree>
    <p:extLst>
      <p:ext uri="{BB962C8B-B14F-4D97-AF65-F5344CB8AC3E}">
        <p14:creationId xmlns:p14="http://schemas.microsoft.com/office/powerpoint/2010/main" val="2994494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30859" y="80211"/>
            <a:ext cx="11742404" cy="1752599"/>
          </a:xfrm>
        </p:spPr>
        <p:txBody>
          <a:bodyPr>
            <a:normAutofit/>
          </a:bodyPr>
          <a:lstStyle/>
          <a:p>
            <a:r>
              <a:rPr lang="nl-NL" dirty="0">
                <a:solidFill>
                  <a:srgbClr val="0070C0"/>
                </a:solidFill>
              </a:rPr>
              <a:t>Vier principes van ‘motiverende gespreksvoering’:</a:t>
            </a:r>
            <a:br>
              <a:rPr lang="nl-NL" dirty="0">
                <a:solidFill>
                  <a:srgbClr val="0070C0"/>
                </a:solidFill>
              </a:rPr>
            </a:br>
            <a:endParaRPr lang="nl-NL" dirty="0">
              <a:solidFill>
                <a:srgbClr val="0070C0"/>
              </a:solidFill>
            </a:endParaRPr>
          </a:p>
        </p:txBody>
      </p:sp>
      <p:sp>
        <p:nvSpPr>
          <p:cNvPr id="3" name="Tijdelijke aanduiding voor inhoud 2"/>
          <p:cNvSpPr>
            <a:spLocks noGrp="1"/>
          </p:cNvSpPr>
          <p:nvPr>
            <p:ph idx="1"/>
          </p:nvPr>
        </p:nvSpPr>
        <p:spPr>
          <a:xfrm>
            <a:off x="1322385" y="1154530"/>
            <a:ext cx="10688640" cy="5213684"/>
          </a:xfrm>
        </p:spPr>
        <p:txBody>
          <a:bodyPr>
            <a:normAutofit fontScale="92500"/>
          </a:bodyPr>
          <a:lstStyle/>
          <a:p>
            <a:pPr marL="0" indent="0" fontAlgn="base">
              <a:buNone/>
            </a:pPr>
            <a:endParaRPr lang="nl-NL" dirty="0"/>
          </a:p>
          <a:p>
            <a:pPr fontAlgn="base"/>
            <a:r>
              <a:rPr lang="nl-NL" sz="2600" u="sng" dirty="0">
                <a:solidFill>
                  <a:srgbClr val="0070C0"/>
                </a:solidFill>
                <a:latin typeface="Verdana" panose="020B0604030504040204" pitchFamily="34" charset="0"/>
                <a:ea typeface="Verdana" panose="020B0604030504040204" pitchFamily="34" charset="0"/>
              </a:rPr>
              <a:t>Wees empathisch</a:t>
            </a:r>
            <a:r>
              <a:rPr lang="nl-NL" sz="2600" dirty="0">
                <a:solidFill>
                  <a:srgbClr val="0070C0"/>
                </a:solidFill>
                <a:latin typeface="Verdana" panose="020B0604030504040204" pitchFamily="34" charset="0"/>
                <a:ea typeface="Verdana" panose="020B0604030504040204" pitchFamily="34" charset="0"/>
              </a:rPr>
              <a:t>: sluit aan bij daadwerkelijke situatie, wees eerlijk en doe nooit alsof.</a:t>
            </a:r>
          </a:p>
          <a:p>
            <a:pPr fontAlgn="base"/>
            <a:r>
              <a:rPr lang="nl-NL" sz="2600" u="sng" dirty="0">
                <a:solidFill>
                  <a:srgbClr val="0070C0"/>
                </a:solidFill>
                <a:latin typeface="Verdana" panose="020B0604030504040204" pitchFamily="34" charset="0"/>
                <a:ea typeface="Verdana" panose="020B0604030504040204" pitchFamily="34" charset="0"/>
              </a:rPr>
              <a:t>Ontwikkelen van discrepantie</a:t>
            </a:r>
            <a:r>
              <a:rPr lang="nl-NL" sz="2600" dirty="0">
                <a:solidFill>
                  <a:srgbClr val="0070C0"/>
                </a:solidFill>
                <a:latin typeface="Verdana" panose="020B0604030504040204" pitchFamily="34" charset="0"/>
                <a:ea typeface="Verdana" panose="020B0604030504040204" pitchFamily="34" charset="0"/>
              </a:rPr>
              <a:t>: richt je op het verschil (vanuit het perspectief van de cliënt) tussen het huidige en toekomstige gedrag. ‘Hoe ben of doe ik nu en hoe wil ik doen of zijn?’</a:t>
            </a:r>
          </a:p>
          <a:p>
            <a:pPr fontAlgn="base"/>
            <a:r>
              <a:rPr lang="nl-NL" sz="2600" u="sng" dirty="0">
                <a:solidFill>
                  <a:srgbClr val="0070C0"/>
                </a:solidFill>
                <a:latin typeface="Verdana" panose="020B0604030504040204" pitchFamily="34" charset="0"/>
                <a:ea typeface="Verdana" panose="020B0604030504040204" pitchFamily="34" charset="0"/>
              </a:rPr>
              <a:t>Meeveren met weerstand</a:t>
            </a:r>
            <a:r>
              <a:rPr lang="nl-NL" sz="2600" dirty="0">
                <a:solidFill>
                  <a:srgbClr val="0070C0"/>
                </a:solidFill>
                <a:latin typeface="Verdana" panose="020B0604030504040204" pitchFamily="34" charset="0"/>
                <a:ea typeface="Verdana" panose="020B0604030504040204" pitchFamily="34" charset="0"/>
              </a:rPr>
              <a:t>: vermijd discussie of argumentatie. Veer mee met de weerstand en zoek naar kansen.</a:t>
            </a:r>
          </a:p>
          <a:p>
            <a:pPr fontAlgn="base"/>
            <a:r>
              <a:rPr lang="nl-NL" sz="2600" u="sng" dirty="0">
                <a:solidFill>
                  <a:srgbClr val="0070C0"/>
                </a:solidFill>
                <a:latin typeface="Verdana" panose="020B0604030504040204" pitchFamily="34" charset="0"/>
                <a:ea typeface="Verdana" panose="020B0604030504040204" pitchFamily="34" charset="0"/>
              </a:rPr>
              <a:t>Ondersteunen van eigen effectiviteit</a:t>
            </a:r>
            <a:r>
              <a:rPr lang="nl-NL" sz="2600" dirty="0">
                <a:solidFill>
                  <a:srgbClr val="0070C0"/>
                </a:solidFill>
                <a:latin typeface="Verdana" panose="020B0604030504040204" pitchFamily="34" charset="0"/>
                <a:ea typeface="Verdana" panose="020B0604030504040204" pitchFamily="34" charset="0"/>
              </a:rPr>
              <a:t>: het gaat er hierbij om dat je het geloof in eigen kunnen ondersteunt en versterkt. Eigen effectiviteit is een directe voorspeller van gedragsverandering.</a:t>
            </a:r>
          </a:p>
          <a:p>
            <a:endParaRPr lang="nl-NL" dirty="0">
              <a:solidFill>
                <a:srgbClr val="0070C0"/>
              </a:solidFill>
            </a:endParaRPr>
          </a:p>
        </p:txBody>
      </p:sp>
    </p:spTree>
    <p:extLst>
      <p:ext uri="{BB962C8B-B14F-4D97-AF65-F5344CB8AC3E}">
        <p14:creationId xmlns:p14="http://schemas.microsoft.com/office/powerpoint/2010/main" val="897959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04627" y="-60157"/>
            <a:ext cx="10018713" cy="1752599"/>
          </a:xfrm>
        </p:spPr>
        <p:txBody>
          <a:bodyPr/>
          <a:lstStyle/>
          <a:p>
            <a:r>
              <a:rPr lang="nl-NL" dirty="0">
                <a:solidFill>
                  <a:srgbClr val="0070C0"/>
                </a:solidFill>
              </a:rPr>
              <a:t>Tien basis gesprekstechnieken</a:t>
            </a:r>
          </a:p>
        </p:txBody>
      </p:sp>
      <p:sp>
        <p:nvSpPr>
          <p:cNvPr id="3" name="Tijdelijke aanduiding voor inhoud 2"/>
          <p:cNvSpPr>
            <a:spLocks noGrp="1"/>
          </p:cNvSpPr>
          <p:nvPr>
            <p:ph idx="1"/>
          </p:nvPr>
        </p:nvSpPr>
        <p:spPr>
          <a:xfrm>
            <a:off x="1484310" y="1152525"/>
            <a:ext cx="10018713" cy="5705475"/>
          </a:xfrm>
        </p:spPr>
        <p:txBody>
          <a:bodyPr>
            <a:normAutofit/>
          </a:bodyPr>
          <a:lstStyle/>
          <a:p>
            <a:r>
              <a:rPr lang="nl-NL" dirty="0">
                <a:solidFill>
                  <a:srgbClr val="0070C0"/>
                </a:solidFill>
                <a:latin typeface="Verdana" panose="020B0604030504040204" pitchFamily="34" charset="0"/>
                <a:ea typeface="Verdana" panose="020B0604030504040204" pitchFamily="34" charset="0"/>
              </a:rPr>
              <a:t>Stel </a:t>
            </a:r>
            <a:r>
              <a:rPr lang="nl-NL" u="sng" dirty="0">
                <a:solidFill>
                  <a:srgbClr val="0070C0"/>
                </a:solidFill>
                <a:latin typeface="Verdana" panose="020B0604030504040204" pitchFamily="34" charset="0"/>
                <a:ea typeface="Verdana" panose="020B0604030504040204" pitchFamily="34" charset="0"/>
              </a:rPr>
              <a:t>open vragen </a:t>
            </a:r>
            <a:r>
              <a:rPr lang="nl-NL" dirty="0">
                <a:solidFill>
                  <a:srgbClr val="0070C0"/>
                </a:solidFill>
                <a:latin typeface="Verdana" panose="020B0604030504040204" pitchFamily="34" charset="0"/>
                <a:ea typeface="Verdana" panose="020B0604030504040204" pitchFamily="34" charset="0"/>
              </a:rPr>
              <a:t>(hoe, wat, waar, welke, etc.)</a:t>
            </a:r>
          </a:p>
          <a:p>
            <a:r>
              <a:rPr lang="nl-NL" u="sng" dirty="0">
                <a:solidFill>
                  <a:srgbClr val="0070C0"/>
                </a:solidFill>
                <a:latin typeface="Verdana" panose="020B0604030504040204" pitchFamily="34" charset="0"/>
                <a:ea typeface="Verdana" panose="020B0604030504040204" pitchFamily="34" charset="0"/>
              </a:rPr>
              <a:t>Bevestig de uitspraken </a:t>
            </a:r>
            <a:r>
              <a:rPr lang="nl-NL" dirty="0">
                <a:solidFill>
                  <a:srgbClr val="0070C0"/>
                </a:solidFill>
                <a:latin typeface="Verdana" panose="020B0604030504040204" pitchFamily="34" charset="0"/>
                <a:ea typeface="Verdana" panose="020B0604030504040204" pitchFamily="34" charset="0"/>
              </a:rPr>
              <a:t>van de cliënt door waardering te tonen voor hoe hij met zaken omgaat of vanwege het begrip dat je hebt voor de ervaringen die hij of zij beschrijft. Let op, bevestigingen zijn geen complimenten. </a:t>
            </a:r>
          </a:p>
          <a:p>
            <a:r>
              <a:rPr lang="nl-NL" u="sng" dirty="0">
                <a:solidFill>
                  <a:srgbClr val="0070C0"/>
                </a:solidFill>
                <a:latin typeface="Verdana" panose="020B0604030504040204" pitchFamily="34" charset="0"/>
                <a:ea typeface="Verdana" panose="020B0604030504040204" pitchFamily="34" charset="0"/>
              </a:rPr>
              <a:t>Luister reflectief</a:t>
            </a:r>
            <a:r>
              <a:rPr lang="nl-NL" dirty="0">
                <a:solidFill>
                  <a:srgbClr val="0070C0"/>
                </a:solidFill>
                <a:latin typeface="Verdana" panose="020B0604030504040204" pitchFamily="34" charset="0"/>
                <a:ea typeface="Verdana" panose="020B0604030504040204" pitchFamily="34" charset="0"/>
              </a:rPr>
              <a:t>; dat wil zeggen dat je nagaat of je de cliënt goed hebt begrepen. Je probeert ook de cliënt in beweging te houden door kleur te geven aan wat hij of zij zegt. Reflectief luisteren kan heel directief worden ingezet. </a:t>
            </a:r>
          </a:p>
        </p:txBody>
      </p:sp>
    </p:spTree>
    <p:extLst>
      <p:ext uri="{BB962C8B-B14F-4D97-AF65-F5344CB8AC3E}">
        <p14:creationId xmlns:p14="http://schemas.microsoft.com/office/powerpoint/2010/main" val="428911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484310" y="2666999"/>
            <a:ext cx="10018713" cy="4191001"/>
          </a:xfrm>
        </p:spPr>
        <p:txBody>
          <a:bodyPr/>
          <a:lstStyle/>
          <a:p>
            <a:r>
              <a:rPr lang="nl-NL" u="sng" dirty="0">
                <a:solidFill>
                  <a:srgbClr val="0070C0"/>
                </a:solidFill>
                <a:latin typeface="Verdana" panose="020B0604030504040204" pitchFamily="34" charset="0"/>
                <a:ea typeface="Verdana" panose="020B0604030504040204" pitchFamily="34" charset="0"/>
              </a:rPr>
              <a:t>Neem ANNA mee</a:t>
            </a:r>
            <a:r>
              <a:rPr lang="nl-NL" dirty="0">
                <a:solidFill>
                  <a:srgbClr val="0070C0"/>
                </a:solidFill>
                <a:latin typeface="Verdana" panose="020B0604030504040204" pitchFamily="34" charset="0"/>
                <a:ea typeface="Verdana" panose="020B0604030504040204" pitchFamily="34" charset="0"/>
              </a:rPr>
              <a:t>: Altijd Navragen, Nooit zomaar Aannemen. </a:t>
            </a:r>
          </a:p>
          <a:p>
            <a:r>
              <a:rPr lang="nl-NL" u="sng" dirty="0">
                <a:solidFill>
                  <a:srgbClr val="0070C0"/>
                </a:solidFill>
                <a:latin typeface="Verdana" panose="020B0604030504040204" pitchFamily="34" charset="0"/>
                <a:ea typeface="Verdana" panose="020B0604030504040204" pitchFamily="34" charset="0"/>
              </a:rPr>
              <a:t>Denk aan LSD</a:t>
            </a:r>
            <a:r>
              <a:rPr lang="nl-NL" dirty="0">
                <a:solidFill>
                  <a:srgbClr val="0070C0"/>
                </a:solidFill>
                <a:latin typeface="Verdana" panose="020B0604030504040204" pitchFamily="34" charset="0"/>
                <a:ea typeface="Verdana" panose="020B0604030504040204" pitchFamily="34" charset="0"/>
              </a:rPr>
              <a:t>: Luisteren, Samenvatten en Doorvragen. </a:t>
            </a:r>
          </a:p>
          <a:p>
            <a:r>
              <a:rPr lang="nl-NL" u="sng" dirty="0">
                <a:solidFill>
                  <a:srgbClr val="0070C0"/>
                </a:solidFill>
                <a:latin typeface="Verdana" panose="020B0604030504040204" pitchFamily="34" charset="0"/>
                <a:ea typeface="Verdana" panose="020B0604030504040204" pitchFamily="34" charset="0"/>
              </a:rPr>
              <a:t>Neem OMA mee</a:t>
            </a:r>
            <a:r>
              <a:rPr lang="nl-NL" dirty="0">
                <a:solidFill>
                  <a:srgbClr val="0070C0"/>
                </a:solidFill>
                <a:latin typeface="Verdana" panose="020B0604030504040204" pitchFamily="34" charset="0"/>
                <a:ea typeface="Verdana" panose="020B0604030504040204" pitchFamily="34" charset="0"/>
              </a:rPr>
              <a:t>: niet Oordelen, geen Mening of Advies geven. </a:t>
            </a:r>
          </a:p>
          <a:p>
            <a:r>
              <a:rPr lang="nl-NL" u="sng" dirty="0">
                <a:solidFill>
                  <a:srgbClr val="0070C0"/>
                </a:solidFill>
                <a:latin typeface="Verdana" panose="020B0604030504040204" pitchFamily="34" charset="0"/>
                <a:ea typeface="Verdana" panose="020B0604030504040204" pitchFamily="34" charset="0"/>
              </a:rPr>
              <a:t>Lok verandertaal uit die richting geeft aan het oplossen van </a:t>
            </a:r>
            <a:r>
              <a:rPr lang="nl-NL" dirty="0">
                <a:solidFill>
                  <a:srgbClr val="0070C0"/>
                </a:solidFill>
                <a:latin typeface="Verdana" panose="020B0604030504040204" pitchFamily="34" charset="0"/>
                <a:ea typeface="Verdana" panose="020B0604030504040204" pitchFamily="34" charset="0"/>
              </a:rPr>
              <a:t>de ambivalentie van de cliënt. Verandertaal kun je uitlokken door open vragen te stellen, te bevestigen, reflecteren en samenvatten.</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1568" y="155864"/>
            <a:ext cx="3344849" cy="2231014"/>
          </a:xfrm>
          <a:prstGeom prst="rect">
            <a:avLst/>
          </a:prstGeom>
        </p:spPr>
      </p:pic>
    </p:spTree>
    <p:extLst>
      <p:ext uri="{BB962C8B-B14F-4D97-AF65-F5344CB8AC3E}">
        <p14:creationId xmlns:p14="http://schemas.microsoft.com/office/powerpoint/2010/main" val="4184185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484310" y="280737"/>
            <a:ext cx="10018713" cy="6748713"/>
          </a:xfrm>
        </p:spPr>
        <p:txBody>
          <a:bodyPr>
            <a:normAutofit/>
          </a:bodyPr>
          <a:lstStyle/>
          <a:p>
            <a:r>
              <a:rPr lang="nl-NL" u="sng" dirty="0">
                <a:solidFill>
                  <a:srgbClr val="0070C0"/>
                </a:solidFill>
                <a:latin typeface="Verdana" panose="020B0604030504040204" pitchFamily="34" charset="0"/>
                <a:ea typeface="Verdana" panose="020B0604030504040204" pitchFamily="34" charset="0"/>
              </a:rPr>
              <a:t>Reageren op verandertaal.</a:t>
            </a:r>
            <a:r>
              <a:rPr lang="nl-NL" dirty="0">
                <a:solidFill>
                  <a:srgbClr val="0070C0"/>
                </a:solidFill>
                <a:latin typeface="Verdana" panose="020B0604030504040204" pitchFamily="34" charset="0"/>
                <a:ea typeface="Verdana" panose="020B0604030504040204" pitchFamily="34" charset="0"/>
              </a:rPr>
              <a:t> Met alleen verandertaal is nog geen voornemen tot verandering gevormd. Zorg er daarom voor dat je in gesprek gaat, wijd uit, bevestig, reflecteer en vat samen en houd de richting van de gewenste verandering voor ogen. Verandertaal moet uiteindelijk worden omgezet in ‘commitmenttaal’: uitspraken van de cliënt waaruit een voornemen tot echt veranderen blijkt.</a:t>
            </a:r>
          </a:p>
          <a:p>
            <a:r>
              <a:rPr lang="nl-NL" u="sng" dirty="0">
                <a:solidFill>
                  <a:srgbClr val="0070C0"/>
                </a:solidFill>
                <a:latin typeface="Verdana" panose="020B0604030504040204" pitchFamily="34" charset="0"/>
                <a:ea typeface="Verdana" panose="020B0604030504040204" pitchFamily="34" charset="0"/>
              </a:rPr>
              <a:t>Probeer het vertrouwen van de cliënt in zichzelf te vergroten</a:t>
            </a:r>
            <a:r>
              <a:rPr lang="nl-NL" dirty="0">
                <a:solidFill>
                  <a:srgbClr val="0070C0"/>
                </a:solidFill>
                <a:latin typeface="Verdana" panose="020B0604030504040204" pitchFamily="34" charset="0"/>
                <a:ea typeface="Verdana" panose="020B0604030504040204" pitchFamily="34" charset="0"/>
              </a:rPr>
              <a:t>. Vertrouwen is belangrijk om de gedragsverandering te doen slagen.</a:t>
            </a:r>
          </a:p>
          <a:p>
            <a:r>
              <a:rPr lang="nl-NL" u="sng" dirty="0">
                <a:solidFill>
                  <a:srgbClr val="0070C0"/>
                </a:solidFill>
                <a:latin typeface="Verdana" panose="020B0604030504040204" pitchFamily="34" charset="0"/>
                <a:ea typeface="Verdana" panose="020B0604030504040204" pitchFamily="34" charset="0"/>
              </a:rPr>
              <a:t>Omgaan met weerstand – meebewegen, tegenbewegen en gelijk op bewegen.</a:t>
            </a:r>
            <a:r>
              <a:rPr lang="nl-NL" dirty="0">
                <a:solidFill>
                  <a:srgbClr val="0070C0"/>
                </a:solidFill>
                <a:latin typeface="Verdana" panose="020B0604030504040204" pitchFamily="34" charset="0"/>
                <a:ea typeface="Verdana" panose="020B0604030504040204" pitchFamily="34" charset="0"/>
              </a:rPr>
              <a:t> Weerstand is vaak heel duidelijk in het gedrag. Voorbeelden zijn:  in discussie gaan, argumenteren, onderbreken, ontkennen of negeren. </a:t>
            </a:r>
          </a:p>
          <a:p>
            <a:endParaRPr lang="nl-NL" dirty="0">
              <a:solidFill>
                <a:srgbClr val="0070C0"/>
              </a:solidFill>
            </a:endParaRPr>
          </a:p>
          <a:p>
            <a:endParaRPr lang="nl-NL" dirty="0"/>
          </a:p>
        </p:txBody>
      </p:sp>
    </p:spTree>
    <p:extLst>
      <p:ext uri="{BB962C8B-B14F-4D97-AF65-F5344CB8AC3E}">
        <p14:creationId xmlns:p14="http://schemas.microsoft.com/office/powerpoint/2010/main" val="577500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2reflect.nl/2R14/wp-content/uploads/Weerstan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9405"/>
            <a:ext cx="5799889" cy="5814071"/>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1508374" y="124145"/>
            <a:ext cx="10456709" cy="461665"/>
          </a:xfrm>
          <a:prstGeom prst="rect">
            <a:avLst/>
          </a:prstGeom>
        </p:spPr>
        <p:txBody>
          <a:bodyPr wrap="none">
            <a:spAutoFit/>
          </a:bodyPr>
          <a:lstStyle/>
          <a:p>
            <a:r>
              <a:rPr lang="nl-NL" sz="2400" b="1" dirty="0">
                <a:solidFill>
                  <a:srgbClr val="0070C0"/>
                </a:solidFill>
                <a:latin typeface="Verdana" panose="020B0604030504040204" pitchFamily="34" charset="0"/>
                <a:ea typeface="Verdana" panose="020B0604030504040204" pitchFamily="34" charset="0"/>
              </a:rPr>
              <a:t>Je kunt op verschillende manieren omgaan met weerstand:</a:t>
            </a:r>
            <a:endParaRPr lang="nl-NL" sz="2400" b="1" dirty="0">
              <a:latin typeface="Verdana" panose="020B0604030504040204" pitchFamily="34" charset="0"/>
              <a:ea typeface="Verdana" panose="020B0604030504040204" pitchFamily="34" charset="0"/>
            </a:endParaRPr>
          </a:p>
        </p:txBody>
      </p:sp>
      <p:sp>
        <p:nvSpPr>
          <p:cNvPr id="2" name="Rechthoek 1">
            <a:extLst>
              <a:ext uri="{FF2B5EF4-FFF2-40B4-BE49-F238E27FC236}">
                <a16:creationId xmlns:a16="http://schemas.microsoft.com/office/drawing/2014/main" xmlns="" id="{EF7FC48F-C314-4CD6-B9A5-9919A0D1CE76}"/>
              </a:ext>
            </a:extLst>
          </p:cNvPr>
          <p:cNvSpPr/>
          <p:nvPr/>
        </p:nvSpPr>
        <p:spPr>
          <a:xfrm>
            <a:off x="6096000" y="1172260"/>
            <a:ext cx="6096000" cy="3231654"/>
          </a:xfrm>
          <a:prstGeom prst="rect">
            <a:avLst/>
          </a:prstGeom>
        </p:spPr>
        <p:txBody>
          <a:bodyPr>
            <a:spAutoFit/>
          </a:bodyPr>
          <a:lstStyle/>
          <a:p>
            <a:r>
              <a:rPr lang="nl-NL" sz="2800" b="1" dirty="0">
                <a:solidFill>
                  <a:srgbClr val="0070C0"/>
                </a:solidFill>
                <a:latin typeface="Verdana" panose="020B0604030504040204" pitchFamily="34" charset="0"/>
                <a:ea typeface="Verdana" panose="020B0604030504040204" pitchFamily="34" charset="0"/>
              </a:rPr>
              <a:t>Bijbehorende opdracht: bestudeer het stuk Vilans motiverende gespreksvoering die je krijgt van je docent, samen met deze presentatie.</a:t>
            </a:r>
          </a:p>
          <a:p>
            <a:endParaRPr lang="nl-NL" b="1" dirty="0">
              <a:solidFill>
                <a:srgbClr val="0070C0"/>
              </a:solidFill>
              <a:latin typeface="Verdana" panose="020B0604030504040204" pitchFamily="34" charset="0"/>
              <a:ea typeface="Verdana" panose="020B0604030504040204" pitchFamily="34" charset="0"/>
            </a:endParaRPr>
          </a:p>
          <a:p>
            <a:endParaRPr lang="nl-NL"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039990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0</TotalTime>
  <Words>551</Words>
  <Application>Microsoft Office PowerPoint</Application>
  <PresentationFormat>Breedbeeld</PresentationFormat>
  <Paragraphs>27</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Corbel</vt:lpstr>
      <vt:lpstr>Verdana</vt:lpstr>
      <vt:lpstr>Parallax</vt:lpstr>
      <vt:lpstr>Motiverende gespreksvoering </vt:lpstr>
      <vt:lpstr>PowerPoint-presentatie</vt:lpstr>
      <vt:lpstr>Motivatie is afhankelijk van drie componenten:    1. Willen: het belang van verandering inzien 2. Kunnen: het hebben van vertrouwen in verandering 3. Klaar zijn: het stellen van prioriteiten</vt:lpstr>
      <vt:lpstr>PowerPoint-presentatie</vt:lpstr>
      <vt:lpstr>Vier principes van ‘motiverende gespreksvoering’: </vt:lpstr>
      <vt:lpstr>Tien basis gesprekstechnieken</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Motiverende gespreksvoering</dc:title>
  <dc:creator>Jan</dc:creator>
  <cp:lastModifiedBy>Weerden, Nienke van</cp:lastModifiedBy>
  <cp:revision>22</cp:revision>
  <dcterms:created xsi:type="dcterms:W3CDTF">2016-11-24T14:10:07Z</dcterms:created>
  <dcterms:modified xsi:type="dcterms:W3CDTF">2018-12-16T20:00:06Z</dcterms:modified>
</cp:coreProperties>
</file>